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1" r:id="rId5"/>
    <p:sldId id="274" r:id="rId6"/>
    <p:sldId id="267" r:id="rId7"/>
    <p:sldId id="269" r:id="rId8"/>
    <p:sldId id="275" r:id="rId9"/>
    <p:sldId id="260" r:id="rId10"/>
    <p:sldId id="264" r:id="rId11"/>
    <p:sldId id="265" r:id="rId12"/>
    <p:sldId id="266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26" autoAdjust="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0F990-9C1E-4E67-8646-B8EAE529F966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24AB6-EA03-4C13-9087-4747B5913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4AB6-EA03-4C13-9087-4747B59137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8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4AB6-EA03-4C13-9087-4747B59137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82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4AB6-EA03-4C13-9087-4747B59137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74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4AB6-EA03-4C13-9087-4747B59137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2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70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1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0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7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2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94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B7217-A4C9-4EFA-A7A1-C8B9725983C0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7E3E3-18CA-4D14-BF4A-DDB8440C7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3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7123" y="740917"/>
            <a:ext cx="7417754" cy="723331"/>
          </a:xfrm>
        </p:spPr>
        <p:txBody>
          <a:bodyPr anchor="t"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 дошкольное  образовательное учреждение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«Сибирячок» комбинированного вида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Искитима Новосибирской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828801"/>
            <a:ext cx="9144000" cy="2770496"/>
          </a:xfrm>
        </p:spPr>
        <p:txBody>
          <a:bodyPr/>
          <a:lstStyle/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l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4245" y="2274838"/>
            <a:ext cx="10851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 детей дошкольного возраста средствами ТРИЗ – технологии и  авторской технологии В.В.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Ларчик»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C3A03E-2FEE-4C1E-AA06-0FFBE6343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1" y="157964"/>
            <a:ext cx="1896892" cy="18968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746ADB2-97CF-4DC4-B52A-73478567B39B}"/>
              </a:ext>
            </a:extLst>
          </p:cNvPr>
          <p:cNvSpPr/>
          <p:nvPr/>
        </p:nvSpPr>
        <p:spPr>
          <a:xfrm>
            <a:off x="1" y="6100549"/>
            <a:ext cx="12192000" cy="364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1E533D-E12F-4068-B049-4F571218F06B}"/>
              </a:ext>
            </a:extLst>
          </p:cNvPr>
          <p:cNvSpPr/>
          <p:nvPr/>
        </p:nvSpPr>
        <p:spPr>
          <a:xfrm>
            <a:off x="6701051" y="5186775"/>
            <a:ext cx="4517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воспитатель высшей категории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Кривоносова Н.И.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33B3488-F812-429D-8EE1-C3D65C7E72C9}"/>
              </a:ext>
            </a:extLst>
          </p:cNvPr>
          <p:cNvSpPr/>
          <p:nvPr/>
        </p:nvSpPr>
        <p:spPr>
          <a:xfrm>
            <a:off x="11572875" y="0"/>
            <a:ext cx="3429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8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175960"/>
            <a:ext cx="8062913" cy="50507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использованием пособия «КОЛЬЦА ЛУЛЛИЯ»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r="17390" b="5136"/>
          <a:stretch/>
        </p:blipFill>
        <p:spPr>
          <a:xfrm>
            <a:off x="3210759" y="2474954"/>
            <a:ext cx="3032044" cy="417671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28356" y="0"/>
            <a:ext cx="37147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00" y="2471480"/>
            <a:ext cx="3147435" cy="418018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r="4698" b="9226"/>
          <a:stretch/>
        </p:blipFill>
        <p:spPr>
          <a:xfrm>
            <a:off x="8808760" y="463431"/>
            <a:ext cx="2889539" cy="3199880"/>
          </a:xfr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7" r="6739" b="16120"/>
          <a:stretch/>
        </p:blipFill>
        <p:spPr>
          <a:xfrm>
            <a:off x="757728" y="681038"/>
            <a:ext cx="2802911" cy="261183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8078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87" y="218156"/>
            <a:ext cx="3895725" cy="753811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«Ларчик»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90685" y="5703649"/>
            <a:ext cx="2224088" cy="523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«Дорожки»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6"/>
          <a:stretch/>
        </p:blipFill>
        <p:spPr>
          <a:xfrm>
            <a:off x="6659139" y="374568"/>
            <a:ext cx="3999336" cy="5379642"/>
          </a:xfr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9" y="1066436"/>
            <a:ext cx="3652838" cy="46877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6176963"/>
            <a:ext cx="12192000" cy="52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FC960075-72CC-4A48-BCED-E562D94F2E78}"/>
              </a:ext>
            </a:extLst>
          </p:cNvPr>
          <p:cNvSpPr txBox="1">
            <a:spLocks/>
          </p:cNvSpPr>
          <p:nvPr/>
        </p:nvSpPr>
        <p:spPr>
          <a:xfrm>
            <a:off x="1511051" y="5845026"/>
            <a:ext cx="3409190" cy="442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 «Расскажи сказку»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4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028704" y="464980"/>
            <a:ext cx="4462463" cy="50657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«Тук-тук»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41" b="12288"/>
          <a:stretch/>
        </p:blipFill>
        <p:spPr>
          <a:xfrm>
            <a:off x="1124345" y="353921"/>
            <a:ext cx="4287063" cy="6150157"/>
          </a:xfr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65" y="1246280"/>
            <a:ext cx="4336943" cy="52577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67501" y="0"/>
            <a:ext cx="38576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6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633913" cy="577850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1747044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года планирую, что дети нашей группы будут самостоятельно использовать схемы всех имен признаков и находить значение этого признака в окружающих предметах.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начнут использовать более точные, выразительные слова, словарь обогатится синонимами. 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Появится интерес к слову. Дети  начнут задумываются над смыслом слов, подбирать  наиболее точные выражения.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6176963"/>
            <a:ext cx="12020550" cy="423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99" y="2780104"/>
            <a:ext cx="2988926" cy="31825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28" y="2766196"/>
            <a:ext cx="4671087" cy="315359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71450" y="0"/>
            <a:ext cx="42862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176963"/>
            <a:ext cx="171450" cy="423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35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"/>
          </a:xfrm>
        </p:spPr>
        <p:txBody>
          <a:bodyPr>
            <a:normAutofit fontScale="90000"/>
          </a:bodyPr>
          <a:lstStyle/>
          <a:p>
            <a:r>
              <a:rPr lang="ru-RU" dirty="0"/>
              <a:t>  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2340280"/>
            <a:ext cx="11069756" cy="38954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Односложная, состоящая лишь из простых предложений речь. 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Бедность речи. Недостаточный словарный запас.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не литературных слов и выражений.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Бедная диалогическая речь: неспособность грамотно и доступно сформулировать вопрос, построить краткий или развернутый ответ.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Неспособность построить монолог: например, сюжетный или описательный рассказ на предложенную тему, пересказ текста своими словами.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логического обоснования своих утверждений и выводов.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навыков культуры речи: неумение использовать интонации, регулировать громкость голоса и темп речи и т. д.</a:t>
            </a:r>
          </a:p>
          <a:p>
            <a:pPr marL="0" lvl="0" fontAlgn="base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Плохая дикция.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5AB72B67-63E6-4390-8F1A-E5C36DB833EC}"/>
              </a:ext>
            </a:extLst>
          </p:cNvPr>
          <p:cNvSpPr txBox="1">
            <a:spLocks/>
          </p:cNvSpPr>
          <p:nvPr/>
        </p:nvSpPr>
        <p:spPr>
          <a:xfrm>
            <a:off x="6843713" y="396876"/>
            <a:ext cx="5037730" cy="1691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 речь, когда она, как ручеек,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среди камней чиста, нетороплива,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ты готов внимать ее поток и восклицать: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«О, как же ты красива!»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Щукина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D6CE705-02F4-4A8A-BDD8-99A9E97CBD44}"/>
              </a:ext>
            </a:extLst>
          </p:cNvPr>
          <p:cNvSpPr/>
          <p:nvPr/>
        </p:nvSpPr>
        <p:spPr>
          <a:xfrm>
            <a:off x="164342" y="0"/>
            <a:ext cx="39678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325CA9-E05C-4A57-855B-6BD83990DB5E}"/>
              </a:ext>
            </a:extLst>
          </p:cNvPr>
          <p:cNvSpPr/>
          <p:nvPr/>
        </p:nvSpPr>
        <p:spPr>
          <a:xfrm>
            <a:off x="0" y="6235699"/>
            <a:ext cx="12192000" cy="393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09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936" y="333292"/>
            <a:ext cx="4498075" cy="81306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5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– технологии 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B57DADD5-4707-4F91-87D4-F81E91778752}"/>
              </a:ext>
            </a:extLst>
          </p:cNvPr>
          <p:cNvSpPr txBox="1">
            <a:spLocks/>
          </p:cNvSpPr>
          <p:nvPr/>
        </p:nvSpPr>
        <p:spPr>
          <a:xfrm>
            <a:off x="437936" y="1018157"/>
            <a:ext cx="5289645" cy="20946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технология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 </a:t>
            </a:r>
            <a:r>
              <a:rPr lang="ru-RU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</a:t>
            </a: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Ларчик»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2FE181-9D27-4677-AE7B-4A555EA8B747}"/>
              </a:ext>
            </a:extLst>
          </p:cNvPr>
          <p:cNvSpPr/>
          <p:nvPr/>
        </p:nvSpPr>
        <p:spPr>
          <a:xfrm>
            <a:off x="0" y="6277970"/>
            <a:ext cx="12191999" cy="34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7" r="1453"/>
          <a:stretch/>
        </p:blipFill>
        <p:spPr>
          <a:xfrm>
            <a:off x="637962" y="2705914"/>
            <a:ext cx="3634002" cy="357205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E65CAEC-64AA-4916-84BC-0331F794F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3922" r="3730" b="6410"/>
          <a:stretch/>
        </p:blipFill>
        <p:spPr>
          <a:xfrm>
            <a:off x="5355112" y="238836"/>
            <a:ext cx="6398952" cy="61493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91705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641" y="235743"/>
            <a:ext cx="10047171" cy="638651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algn="just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свободное общение детей с взрослыми и сверстниками;</a:t>
            </a:r>
          </a:p>
          <a:p>
            <a:pPr marL="0" lvl="0" algn="just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все компоненты устной речи детей (лексической стороны, грамматического строя речи, произносительной стороны речи; связной речи - диалогической и монологической форм);  </a:t>
            </a:r>
          </a:p>
          <a:p>
            <a:pPr marL="0" lvl="0" algn="just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практическому овладению детьми нормами речи.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algn="just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гибкость, подвижность, системность, диалектичность мышления; поисковую активность, стремление к новизне, творческое воображение;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algn="just">
              <a:spcBef>
                <a:spcPts val="0"/>
              </a:spcBef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воспитывать у дошкольников стойкий интерес и положительное     отношение к родной речи, родному       языку;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342900" algn="just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 дошкольника интерес и позитивное отношение к окружающему миру, людям, желание быть приятным собеседником в общении с ними.</a:t>
            </a:r>
          </a:p>
          <a:p>
            <a:pPr marL="0" lvl="0" indent="0" algn="just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algn="just">
              <a:spcBef>
                <a:spcPts val="0"/>
              </a:spcBef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себя поставила основные задачи: Обогащение словаря – вводить в словарь детей существительные, прилагательные , обозначающие признаки предметов. Упражнять детей в умении подбирать слова со сходными значениями (синонимы) и противоположными значениями (антонимы).</a:t>
            </a:r>
          </a:p>
          <a:p>
            <a:pPr marL="0" lvl="0" algn="just">
              <a:spcBef>
                <a:spcPts val="0"/>
              </a:spcBef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правильное, отчетливое произношение всех звуков родного языка; умение различать на слух и определять  место звука в слове.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8992" y="0"/>
            <a:ext cx="40374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7127DB3-148E-466C-A2A5-2505B9029B46}"/>
              </a:ext>
            </a:extLst>
          </p:cNvPr>
          <p:cNvSpPr/>
          <p:nvPr/>
        </p:nvSpPr>
        <p:spPr>
          <a:xfrm>
            <a:off x="11509259" y="-1"/>
            <a:ext cx="40374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10" y="157162"/>
            <a:ext cx="4973699" cy="436493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" y="6176963"/>
            <a:ext cx="12192000" cy="37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Picture background">
            <a:extLst>
              <a:ext uri="{FF2B5EF4-FFF2-40B4-BE49-F238E27FC236}">
                <a16:creationId xmlns:a16="http://schemas.microsoft.com/office/drawing/2014/main" xmlns="" id="{5CB89740-29F5-49DB-B51C-9BE3E4D7571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0"/>
          <a:stretch/>
        </p:blipFill>
        <p:spPr bwMode="auto">
          <a:xfrm>
            <a:off x="2464023" y="157162"/>
            <a:ext cx="3967164" cy="57421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5117" r="75190" b="5235"/>
          <a:stretch/>
        </p:blipFill>
        <p:spPr bwMode="auto">
          <a:xfrm>
            <a:off x="258945" y="157162"/>
            <a:ext cx="1798455" cy="57421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0830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49" y="97240"/>
            <a:ext cx="10515600" cy="97730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 ознакомления с именем признака «звук»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2,5 лет)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44048" y="742950"/>
            <a:ext cx="5269842" cy="2492783"/>
          </a:xfrm>
        </p:spPr>
        <p:txBody>
          <a:bodyPr>
            <a:noAutofit/>
          </a:bodyPr>
          <a:lstStyle/>
          <a:p>
            <a:pPr marL="0" lvl="0" algn="just"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Объявить детям, что в гостях у нас имя признака «звук», и мы будем искать его значения в объектах.</a:t>
            </a:r>
          </a:p>
          <a:p>
            <a:pPr marL="0" lvl="0" algn="just"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дня в старшей и подготовительной группах.</a:t>
            </a:r>
          </a:p>
          <a:p>
            <a:pPr marL="0" algn="just"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дня во всех свободных паузах, режимных моментах, на про­гулке ищем значения признака «звук».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«Бубен, какой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по звуку?». Дети прислушиваются к звуку и дают описание: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«Бубен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звуку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громкий».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Picture background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476" y="213562"/>
            <a:ext cx="2125579" cy="22619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50125" y="0"/>
            <a:ext cx="3411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00133E3C-3D89-4844-BD52-53BF5C832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28581" r="5328"/>
          <a:stretch/>
        </p:blipFill>
        <p:spPr>
          <a:xfrm>
            <a:off x="8593385" y="3235733"/>
            <a:ext cx="3236273" cy="340870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636706-A574-4B73-8CCC-E148434C8D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3283" b="3084"/>
          <a:stretch/>
        </p:blipFill>
        <p:spPr>
          <a:xfrm>
            <a:off x="526621" y="881662"/>
            <a:ext cx="3317427" cy="341106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276CED-7A12-436F-8FDF-7219956FC2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" t="33632" r="9738" b="10249"/>
          <a:stretch/>
        </p:blipFill>
        <p:spPr>
          <a:xfrm>
            <a:off x="4149687" y="3235424"/>
            <a:ext cx="4138059" cy="34093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9518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705" y="162839"/>
            <a:ext cx="8148614" cy="4323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знакомиться с признаками объекта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90" y="2659846"/>
            <a:ext cx="3038355" cy="4035315"/>
          </a:xfrm>
          <a:ln w="38100">
            <a:solidFill>
              <a:srgbClr val="0070C0"/>
            </a:solidFill>
          </a:ln>
        </p:spPr>
      </p:pic>
      <p:pic>
        <p:nvPicPr>
          <p:cNvPr id="6" name="Объект 5" descr="C:\Users\User\Desktop\фото триз\IMG_20250113_093016.jpg"/>
          <p:cNvPicPr>
            <a:picLocks noGrp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6" t="32407" r="45115" b="54808"/>
          <a:stretch/>
        </p:blipFill>
        <p:spPr bwMode="auto">
          <a:xfrm>
            <a:off x="759705" y="4231037"/>
            <a:ext cx="2393838" cy="246412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19" y="775462"/>
            <a:ext cx="3038356" cy="403531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20" y="595205"/>
            <a:ext cx="2826496" cy="37539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7008" y="-1"/>
            <a:ext cx="327547" cy="6799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3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2839"/>
            <a:ext cx="10515600" cy="4323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знакомиться с признаками объекта</a:t>
            </a:r>
          </a:p>
        </p:txBody>
      </p:sp>
      <p:pic>
        <p:nvPicPr>
          <p:cNvPr id="14" name="Рисунок 13" descr="C:\Users\User\Desktop\фото триз\IMG_20250113_09301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t="54369" r="61852" b="30994"/>
          <a:stretch/>
        </p:blipFill>
        <p:spPr bwMode="auto">
          <a:xfrm>
            <a:off x="687174" y="871581"/>
            <a:ext cx="2736506" cy="28823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79" y="2186032"/>
            <a:ext cx="3242615" cy="400982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72" y="1092139"/>
            <a:ext cx="3341715" cy="44353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7008" y="-1"/>
            <a:ext cx="327547" cy="6799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67" y="3947793"/>
            <a:ext cx="2404886" cy="28294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1260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96750" y="161987"/>
            <a:ext cx="6062662" cy="6325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признаками объектов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4649" y="5048811"/>
            <a:ext cx="3032011" cy="303583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«Чудесный мешочек»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5"/>
          <a:stretch/>
        </p:blipFill>
        <p:spPr>
          <a:xfrm>
            <a:off x="6633695" y="440017"/>
            <a:ext cx="2694359" cy="2889066"/>
          </a:xfr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62" y="1727143"/>
            <a:ext cx="2834852" cy="37650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0" y="960639"/>
            <a:ext cx="2834851" cy="37650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525" y="6424764"/>
            <a:ext cx="12381181" cy="30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91" y="3066825"/>
            <a:ext cx="2687979" cy="247885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1B651F2E-9A6F-4562-A49B-01E49B483BBD}"/>
              </a:ext>
            </a:extLst>
          </p:cNvPr>
          <p:cNvSpPr txBox="1">
            <a:spLocks/>
          </p:cNvSpPr>
          <p:nvPr/>
        </p:nvSpPr>
        <p:spPr>
          <a:xfrm>
            <a:off x="3414882" y="5653171"/>
            <a:ext cx="3032011" cy="65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Настольно-печатная игра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пару»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32AD236E-6800-47FE-B4B9-41546D48E1AE}"/>
              </a:ext>
            </a:extLst>
          </p:cNvPr>
          <p:cNvSpPr txBox="1">
            <a:spLocks/>
          </p:cNvSpPr>
          <p:nvPr/>
        </p:nvSpPr>
        <p:spPr>
          <a:xfrm>
            <a:off x="9448332" y="5653171"/>
            <a:ext cx="2557805" cy="648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по описанию»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7D8AE8C-CB0D-4323-99A2-C4E54BB850DE}"/>
              </a:ext>
            </a:extLst>
          </p:cNvPr>
          <p:cNvSpPr txBox="1">
            <a:spLocks/>
          </p:cNvSpPr>
          <p:nvPr/>
        </p:nvSpPr>
        <p:spPr>
          <a:xfrm>
            <a:off x="6722850" y="3609661"/>
            <a:ext cx="2013405" cy="40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«Цепочка»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52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587</TotalTime>
  <Words>375</Words>
  <Application>Microsoft Office PowerPoint</Application>
  <PresentationFormat>Широкоэкранный</PresentationFormat>
  <Paragraphs>80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Тема Office</vt:lpstr>
      <vt:lpstr>Муниципальное  бюджетное  дошкольное  образовательное учреждение  детский сад «Сибирячок» комбинированного вида  города Искитима Новосибирской области</vt:lpstr>
      <vt:lpstr>   </vt:lpstr>
      <vt:lpstr>Презентация PowerPoint</vt:lpstr>
      <vt:lpstr>Презентация PowerPoint</vt:lpstr>
      <vt:lpstr>Презентация PowerPoint</vt:lpstr>
      <vt:lpstr>Технологическая карта ознакомления с именем признака «звук» (с 2,5 лет) </vt:lpstr>
      <vt:lpstr>Продолжаем знакомиться с признаками объекта</vt:lpstr>
      <vt:lpstr>Продолжаем знакомиться с признаками объекта</vt:lpstr>
      <vt:lpstr>Игры с признаками объектов</vt:lpstr>
      <vt:lpstr>Игры с использованием пособия «КОЛЬЦА ЛУЛЛИЯ» </vt:lpstr>
      <vt:lpstr>Коврограф «Ларчик»</vt:lpstr>
      <vt:lpstr>Презентация PowerPoint</vt:lpstr>
      <vt:lpstr>Планируемые результаты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связной речи детей дошкольного возраста средствами ТРИЗ – технологии и В.В.Воскобовича «Коврограф Ларчик». </dc:title>
  <dc:creator>User</dc:creator>
  <cp:lastModifiedBy>User</cp:lastModifiedBy>
  <cp:revision>93</cp:revision>
  <dcterms:created xsi:type="dcterms:W3CDTF">2025-01-12T05:13:36Z</dcterms:created>
  <dcterms:modified xsi:type="dcterms:W3CDTF">2025-01-30T03:42:10Z</dcterms:modified>
</cp:coreProperties>
</file>